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6" r:id="rId2"/>
    <p:sldId id="271" r:id="rId3"/>
    <p:sldId id="272" r:id="rId4"/>
    <p:sldId id="333" r:id="rId5"/>
    <p:sldId id="334" r:id="rId6"/>
    <p:sldId id="321" r:id="rId7"/>
    <p:sldId id="298" r:id="rId8"/>
    <p:sldId id="273" r:id="rId9"/>
    <p:sldId id="284" r:id="rId10"/>
    <p:sldId id="297" r:id="rId11"/>
    <p:sldId id="291" r:id="rId12"/>
    <p:sldId id="313" r:id="rId13"/>
    <p:sldId id="310" r:id="rId14"/>
    <p:sldId id="282" r:id="rId15"/>
    <p:sldId id="327" r:id="rId16"/>
    <p:sldId id="331" r:id="rId17"/>
    <p:sldId id="336" r:id="rId18"/>
    <p:sldId id="315" r:id="rId19"/>
    <p:sldId id="280" r:id="rId20"/>
    <p:sldId id="337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90728" autoAdjust="0"/>
  </p:normalViewPr>
  <p:slideViewPr>
    <p:cSldViewPr snapToGrid="0" snapToObjects="1">
      <p:cViewPr varScale="1">
        <p:scale>
          <a:sx n="110" d="100"/>
          <a:sy n="110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49795"/>
            <a:ext cx="12192000" cy="180820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8123" y="2343437"/>
            <a:ext cx="4997877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tx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7178352" y="1844350"/>
            <a:ext cx="6858000" cy="316929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8660" y="1866359"/>
            <a:ext cx="7712765" cy="3480716"/>
          </a:xfrm>
        </p:spPr>
        <p:txBody>
          <a:bodyPr wrap="square" lIns="0" tIns="0" rIns="0" bIns="0" anchor="t" anchorCtr="0">
            <a:normAutofit/>
          </a:bodyPr>
          <a:lstStyle>
            <a:lvl1pPr algn="r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674624" cy="456108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5252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KievitPro-Regular" charset="0"/>
              </a:defRPr>
            </a:lvl1pPr>
          </a:lstStyle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KievitPro-Regular" charset="0"/>
              </a:defRPr>
            </a:lvl1pPr>
          </a:lstStyle>
          <a:p>
            <a:r>
              <a:rPr lang="en-US" dirty="0"/>
              <a:t>| </a:t>
            </a:r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7" r:id="rId3"/>
    <p:sldLayoutId id="2147483704" r:id="rId4"/>
    <p:sldLayoutId id="2147483705" r:id="rId5"/>
    <p:sldLayoutId id="2147483649" r:id="rId6"/>
    <p:sldLayoutId id="2147483677" r:id="rId7"/>
    <p:sldLayoutId id="2147483678" r:id="rId8"/>
    <p:sldLayoutId id="2147483679" r:id="rId9"/>
    <p:sldLayoutId id="2147483659" r:id="rId10"/>
    <p:sldLayoutId id="2147483681" r:id="rId11"/>
    <p:sldLayoutId id="2147483682" r:id="rId12"/>
    <p:sldLayoutId id="2147483683" r:id="rId13"/>
    <p:sldLayoutId id="2147483669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ixabay.com/en/bicycle-wheel-bike-cycle-tyre-rim-32293/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oregonstate.box.com/s/jd0zo610p94tn8g5d37te3r94pgkt57k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gif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en/bicycle-wheel-bike-cycle-tyre-rim-32293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52816"/>
            <a:ext cx="12192000" cy="47382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0173" y="1737398"/>
            <a:ext cx="10109881" cy="168700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Valuing Innovation &amp; Entrepreneurship (I&amp;E) Impact for Faculty</a:t>
            </a:r>
            <a:br>
              <a:rPr lang="en-GB" sz="3600" i="1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en-GB" sz="3600" i="1" dirty="0">
                <a:solidFill>
                  <a:schemeClr val="tx1"/>
                </a:solidFill>
                <a:latin typeface="Helvetica" pitchFamily="2" charset="0"/>
              </a:rPr>
            </a:br>
            <a:endParaRPr lang="en-US" sz="36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C201FF-D609-304D-B585-C167AF408AE4}"/>
              </a:ext>
            </a:extLst>
          </p:cNvPr>
          <p:cNvSpPr/>
          <p:nvPr/>
        </p:nvSpPr>
        <p:spPr>
          <a:xfrm>
            <a:off x="4010526" y="4520354"/>
            <a:ext cx="4170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Rich G. Carter, Ph.D.</a:t>
            </a:r>
            <a:br>
              <a:rPr lang="en-US" dirty="0">
                <a:latin typeface="Helvetica" pitchFamily="2" charset="0"/>
              </a:rPr>
            </a:b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Faculty Lead for Innovation Excellence and Professor of Chemistry</a:t>
            </a:r>
          </a:p>
          <a:p>
            <a:pPr algn="ctr"/>
            <a:r>
              <a:rPr lang="en-US" dirty="0">
                <a:latin typeface="Helvetica" pitchFamily="2" charset="0"/>
              </a:rPr>
              <a:t>Oregon State University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3BA47-C596-09A0-577A-319028EF3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7" y="119035"/>
            <a:ext cx="3483016" cy="1433781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24625A3-2AED-B058-41AF-4BA7944B09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6" y="399935"/>
            <a:ext cx="1439545" cy="885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3E2B7-5BAD-00D3-7B9D-6AF4C9C24DF5}"/>
              </a:ext>
            </a:extLst>
          </p:cNvPr>
          <p:cNvSpPr txBox="1"/>
          <p:nvPr/>
        </p:nvSpPr>
        <p:spPr>
          <a:xfrm>
            <a:off x="715107" y="3395966"/>
            <a:ext cx="10761784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Helvetica" pitchFamily="2" charset="0"/>
              </a:rPr>
              <a:t>“Translational research activities at ART awardee institutions should be treated on par with fundamental research activities in faculty recruitment, tenure, and promotion decisions."</a:t>
            </a:r>
            <a:r>
              <a:rPr lang="en-US" dirty="0">
                <a:latin typeface="Helvetica" pitchFamily="2" charset="0"/>
              </a:rPr>
              <a:t> </a:t>
            </a:r>
          </a:p>
          <a:p>
            <a:pPr algn="ctr"/>
            <a:r>
              <a:rPr lang="en-US" dirty="0">
                <a:latin typeface="Helvetica" pitchFamily="2" charset="0"/>
              </a:rPr>
              <a:t>From National Science Foundation’s (NSFs) Advancing Research Translation (ART) 2023 solicitation.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75A4A-0266-9ED5-5BE1-57355C5B2EDE}"/>
              </a:ext>
            </a:extLst>
          </p:cNvPr>
          <p:cNvSpPr/>
          <p:nvPr/>
        </p:nvSpPr>
        <p:spPr>
          <a:xfrm>
            <a:off x="4010526" y="630948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Website:</a:t>
            </a:r>
            <a:r>
              <a:rPr lang="en-US" dirty="0">
                <a:latin typeface="Helvetica" pitchFamily="2" charset="0"/>
              </a:rPr>
              <a:t> 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2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5D9E4-C9C1-B94C-87BB-9E34EFA1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1DE3AD45-2900-F343-A3CE-EEC777CB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2" y="1816101"/>
            <a:ext cx="3143823" cy="1828800"/>
          </a:xfrm>
          <a:prstGeom prst="rect">
            <a:avLst/>
          </a:prstGeom>
        </p:spPr>
      </p:pic>
      <p:pic>
        <p:nvPicPr>
          <p:cNvPr id="10" name="Picture 9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807B5678-3A03-9048-9ADF-B2D9B265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67" y="1816101"/>
            <a:ext cx="3202139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3D9264-11C1-D941-B372-BF3FB80CE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548" y="1816101"/>
            <a:ext cx="3215473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99D555-F460-6340-8DB6-7DE89091EEE7}"/>
              </a:ext>
            </a:extLst>
          </p:cNvPr>
          <p:cNvSpPr txBox="1"/>
          <p:nvPr/>
        </p:nvSpPr>
        <p:spPr>
          <a:xfrm>
            <a:off x="792586" y="4012206"/>
            <a:ext cx="3202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Helvetica" pitchFamily="2" charset="0"/>
              </a:rPr>
              <a:t>Institution-specific language that cites the mission statement and/or stated university priority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39CFF-5992-3843-AD94-DE0070A6139C}"/>
              </a:ext>
            </a:extLst>
          </p:cNvPr>
          <p:cNvSpPr txBox="1"/>
          <p:nvPr/>
        </p:nvSpPr>
        <p:spPr>
          <a:xfrm>
            <a:off x="4374566" y="4289206"/>
            <a:ext cx="3202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Link those priorities to the evaluation process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7BC267-EDAC-7343-A99C-AD83DD535AFF}"/>
              </a:ext>
            </a:extLst>
          </p:cNvPr>
          <p:cNvSpPr txBox="1"/>
          <p:nvPr/>
        </p:nvSpPr>
        <p:spPr>
          <a:xfrm>
            <a:off x="8093860" y="4095868"/>
            <a:ext cx="31438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6"/>
                </a:solidFill>
                <a:latin typeface="Helvetica" pitchFamily="2" charset="0"/>
              </a:rPr>
              <a:t>Connect faculty member contributions to broader societal impacts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A471212-131C-D643-84B6-EFC0E0BC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1. University-Wide Language 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A787F5-912B-ECEE-253D-3650EB56B707}"/>
              </a:ext>
            </a:extLst>
          </p:cNvPr>
          <p:cNvSpPr/>
          <p:nvPr/>
        </p:nvSpPr>
        <p:spPr>
          <a:xfrm>
            <a:off x="4010526" y="6203467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AAEA-A395-7B4E-8619-A3751915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DC4405"/>
                </a:solidFill>
                <a:latin typeface="Helvetica" pitchFamily="2" charset="0"/>
              </a:rPr>
              <a:t>2. I&amp;E Metrics in Teaching, Research &amp;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26917-9DFE-FA40-B417-764042A2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8E557-B53A-A343-884C-268A70A76283}"/>
              </a:ext>
            </a:extLst>
          </p:cNvPr>
          <p:cNvSpPr txBox="1"/>
          <p:nvPr/>
        </p:nvSpPr>
        <p:spPr>
          <a:xfrm>
            <a:off x="8545465" y="2675188"/>
            <a:ext cx="3092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pitchFamily="2" charset="0"/>
              </a:rPr>
              <a:t>Collection of metrics should be used as indicator data for narrative thesis of impact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19F6C-8795-D24F-9946-3F6F7CF8163A}"/>
              </a:ext>
            </a:extLst>
          </p:cNvPr>
          <p:cNvGrpSpPr>
            <a:grpSpLocks noChangeAspect="1"/>
          </p:cNvGrpSpPr>
          <p:nvPr/>
        </p:nvGrpSpPr>
        <p:grpSpPr>
          <a:xfrm>
            <a:off x="2352649" y="1690688"/>
            <a:ext cx="5790440" cy="4288701"/>
            <a:chOff x="5033958" y="1716371"/>
            <a:chExt cx="6343113" cy="44413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7558D7-265D-A340-B4A6-BB85A833F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2863" y="2522536"/>
              <a:ext cx="2374900" cy="27305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138BDB-77D4-C246-8305-2E4EF29440EF}"/>
                </a:ext>
              </a:extLst>
            </p:cNvPr>
            <p:cNvSpPr/>
            <p:nvPr/>
          </p:nvSpPr>
          <p:spPr>
            <a:xfrm>
              <a:off x="7182557" y="1716371"/>
              <a:ext cx="2415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Helvetic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Intellectual Property</a:t>
              </a:r>
              <a:r>
                <a:rPr lang="en-US" dirty="0">
                  <a:solidFill>
                    <a:srgbClr val="FF0000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43A77E-1374-2F45-80AE-036095950A3E}"/>
                </a:ext>
              </a:extLst>
            </p:cNvPr>
            <p:cNvSpPr/>
            <p:nvPr/>
          </p:nvSpPr>
          <p:spPr>
            <a:xfrm>
              <a:off x="9489444" y="2741940"/>
              <a:ext cx="18876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Helvetic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Sponsored Research</a:t>
              </a:r>
              <a:r>
                <a:rPr lang="en-US" dirty="0">
                  <a:solidFill>
                    <a:srgbClr val="0070C0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DCB88B-0AB4-A040-8A39-31A6D3BD09D3}"/>
                </a:ext>
              </a:extLst>
            </p:cNvPr>
            <p:cNvSpPr/>
            <p:nvPr/>
          </p:nvSpPr>
          <p:spPr>
            <a:xfrm>
              <a:off x="9251013" y="4333448"/>
              <a:ext cx="19695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lvetic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Use &amp; Licensing</a:t>
              </a:r>
              <a:endParaRPr lang="en-US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8DDAF5-3DEF-2E47-ACFA-E3EB34788B8B}"/>
                </a:ext>
              </a:extLst>
            </p:cNvPr>
            <p:cNvSpPr/>
            <p:nvPr/>
          </p:nvSpPr>
          <p:spPr>
            <a:xfrm>
              <a:off x="5663225" y="2812443"/>
              <a:ext cx="16084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Entity Creation</a:t>
              </a:r>
              <a:r>
                <a:rPr lang="en-US" dirty="0">
                  <a:solidFill>
                    <a:srgbClr val="7030A0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2BF9E7-1322-1B4E-A476-5F96E24ED318}"/>
                </a:ext>
              </a:extLst>
            </p:cNvPr>
            <p:cNvSpPr/>
            <p:nvPr/>
          </p:nvSpPr>
          <p:spPr>
            <a:xfrm>
              <a:off x="5033958" y="4316492"/>
              <a:ext cx="25763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  <a:latin typeface="Helvetic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I&amp;E Career Preparation</a:t>
              </a:r>
              <a:r>
                <a:rPr lang="en-US" dirty="0">
                  <a:solidFill>
                    <a:schemeClr val="accent6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12FDD1-06C4-7C4D-BC92-641BCDA8A886}"/>
                </a:ext>
              </a:extLst>
            </p:cNvPr>
            <p:cNvSpPr/>
            <p:nvPr/>
          </p:nvSpPr>
          <p:spPr>
            <a:xfrm>
              <a:off x="7290403" y="5326684"/>
              <a:ext cx="2287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Helvetic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I&amp;E Engagement</a:t>
              </a:r>
              <a:r>
                <a:rPr lang="en-US" dirty="0">
                  <a:solidFill>
                    <a:schemeClr val="accent2"/>
                  </a:solidFill>
                  <a:latin typeface="Helvetica" pitchFamily="2" charset="0"/>
                </a:rPr>
                <a:t>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646DA8-D080-1940-850A-7DDD1FDE5B5C}"/>
                </a:ext>
              </a:extLst>
            </p:cNvPr>
            <p:cNvCxnSpPr>
              <a:cxnSpLocks/>
            </p:cNvCxnSpPr>
            <p:nvPr/>
          </p:nvCxnSpPr>
          <p:spPr>
            <a:xfrm>
              <a:off x="8389534" y="2583353"/>
              <a:ext cx="0" cy="26088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F5F34C-A10E-CD49-8147-E4E27173BD0A}"/>
                </a:ext>
              </a:extLst>
            </p:cNvPr>
            <p:cNvCxnSpPr>
              <a:cxnSpLocks/>
            </p:cNvCxnSpPr>
            <p:nvPr/>
          </p:nvCxnSpPr>
          <p:spPr>
            <a:xfrm>
              <a:off x="7290403" y="3258589"/>
              <a:ext cx="2199041" cy="129678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A391AB-21D2-854C-A310-976DB3B19399}"/>
                </a:ext>
              </a:extLst>
            </p:cNvPr>
            <p:cNvCxnSpPr>
              <a:cxnSpLocks/>
            </p:cNvCxnSpPr>
            <p:nvPr/>
          </p:nvCxnSpPr>
          <p:spPr>
            <a:xfrm>
              <a:off x="8389534" y="2557595"/>
              <a:ext cx="1134247" cy="19977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0C4FAB-A747-164F-B76B-EC8F37C899B7}"/>
                </a:ext>
              </a:extLst>
            </p:cNvPr>
            <p:cNvCxnSpPr>
              <a:cxnSpLocks/>
            </p:cNvCxnSpPr>
            <p:nvPr/>
          </p:nvCxnSpPr>
          <p:spPr>
            <a:xfrm>
              <a:off x="7256066" y="3227940"/>
              <a:ext cx="226771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359636-2B5B-DD48-9F5A-406AFF44BD05}"/>
                </a:ext>
              </a:extLst>
            </p:cNvPr>
            <p:cNvCxnSpPr>
              <a:cxnSpLocks/>
            </p:cNvCxnSpPr>
            <p:nvPr/>
          </p:nvCxnSpPr>
          <p:spPr>
            <a:xfrm>
              <a:off x="7256066" y="3253699"/>
              <a:ext cx="1142981" cy="19349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BD0200-3230-744F-8A1F-64532C1E409F}"/>
                </a:ext>
              </a:extLst>
            </p:cNvPr>
            <p:cNvCxnSpPr>
              <a:cxnSpLocks/>
            </p:cNvCxnSpPr>
            <p:nvPr/>
          </p:nvCxnSpPr>
          <p:spPr>
            <a:xfrm>
              <a:off x="7256065" y="4528900"/>
              <a:ext cx="2237659" cy="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97838A-F816-004E-A504-AD34562B2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8627" y="3232116"/>
              <a:ext cx="1135154" cy="191537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2D08E41-895C-3742-BF70-1BDFC788E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9498" y="2644170"/>
              <a:ext cx="1122415" cy="18847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191AB6-D3FC-F843-8AD3-97A79D959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785" y="3258590"/>
              <a:ext cx="2266002" cy="12647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4000F9E-E8C8-FA49-AA42-004436843C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6167" y="2406071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D6591CD-DF60-1540-B26E-41D71934B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2501" y="3043677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EA8C35-1CEF-4D4E-9DD6-A394EE5BB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2076" y="4339684"/>
              <a:ext cx="365760" cy="3657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1FFE51F-A290-1545-9C98-ECC2B704E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6167" y="4922335"/>
              <a:ext cx="365760" cy="365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F75BD2-C5F5-814E-BF98-FB3275A329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154" y="4388498"/>
              <a:ext cx="365760" cy="3657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DB2F76-92AC-7942-A783-005881CBB4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6101" y="3075705"/>
              <a:ext cx="365760" cy="3657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F8B4EAE-C516-90CC-1AB2-7BEA6780AD64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2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73EB-3450-384D-888B-0DE6C22C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3. I&amp;E Text for Evaluation Criterion </a:t>
            </a:r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42FE4-40C8-834C-B4AB-D1FA19A8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A755E4-4A7F-9149-828B-D7FF4DCBF5BB}"/>
              </a:ext>
            </a:extLst>
          </p:cNvPr>
          <p:cNvSpPr/>
          <p:nvPr/>
        </p:nvSpPr>
        <p:spPr>
          <a:xfrm>
            <a:off x="9108194" y="2800136"/>
            <a:ext cx="2245606" cy="2246141"/>
          </a:xfrm>
          <a:prstGeom prst="ellipse">
            <a:avLst/>
          </a:prstGeom>
          <a:solidFill>
            <a:srgbClr val="FF7E7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en-US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139372-A737-104A-A822-1A7525A38446}"/>
              </a:ext>
            </a:extLst>
          </p:cNvPr>
          <p:cNvSpPr/>
          <p:nvPr/>
        </p:nvSpPr>
        <p:spPr>
          <a:xfrm>
            <a:off x="7339813" y="2800136"/>
            <a:ext cx="2245606" cy="2246141"/>
          </a:xfrm>
          <a:prstGeom prst="ellipse">
            <a:avLst/>
          </a:prstGeom>
          <a:solidFill>
            <a:srgbClr val="0096FF">
              <a:alpha val="5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endParaRPr lang="en-US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A9AC6A-75B2-5540-9A4B-0526EE50F239}"/>
              </a:ext>
            </a:extLst>
          </p:cNvPr>
          <p:cNvSpPr/>
          <p:nvPr/>
        </p:nvSpPr>
        <p:spPr>
          <a:xfrm>
            <a:off x="8243943" y="1448932"/>
            <a:ext cx="2245606" cy="2246141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45822-FAD6-D143-8490-65CA1C67433A}"/>
              </a:ext>
            </a:extLst>
          </p:cNvPr>
          <p:cNvSpPr txBox="1"/>
          <p:nvPr/>
        </p:nvSpPr>
        <p:spPr>
          <a:xfrm>
            <a:off x="153840" y="2356245"/>
            <a:ext cx="7769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I&amp;E-impact can occur in </a:t>
            </a:r>
            <a:r>
              <a:rPr lang="en-US" sz="2400" b="1" dirty="0">
                <a:latin typeface="Helvetica" pitchFamily="2" charset="0"/>
              </a:rPr>
              <a:t>all</a:t>
            </a:r>
            <a:r>
              <a:rPr lang="en-US" sz="2400" dirty="0">
                <a:latin typeface="Helvetica" pitchFamily="2" charset="0"/>
              </a:rPr>
              <a:t> areas – not just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PTIE recommended providing category-specific language and structure that can be utilized as appropriate within P&amp;T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D9CD1F-706D-7858-8E93-83E736DD317C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7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610F-596A-304D-912E-C2261F17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4. Process Reforms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F0934-DA3E-0744-8654-BA9EF442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ACEAA-85F5-C74C-B7E9-F4990CD5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79" y="2476500"/>
            <a:ext cx="3054096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786324-A567-1C4B-B86F-3EDE8A6C3D9F}"/>
              </a:ext>
            </a:extLst>
          </p:cNvPr>
          <p:cNvSpPr txBox="1"/>
          <p:nvPr/>
        </p:nvSpPr>
        <p:spPr>
          <a:xfrm>
            <a:off x="313258" y="4010546"/>
            <a:ext cx="410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Changing P&amp;T guidelines alone will </a:t>
            </a:r>
            <a:r>
              <a:rPr lang="en-US" sz="2400" b="1" dirty="0">
                <a:latin typeface="Helvetica" pitchFamily="2" charset="0"/>
              </a:rPr>
              <a:t>not</a:t>
            </a:r>
            <a:r>
              <a:rPr lang="en-US" sz="2400" dirty="0">
                <a:latin typeface="Helvetica" pitchFamily="2" charset="0"/>
              </a:rPr>
              <a:t> change university culture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193AD-C0EA-584E-83E4-ED4F399B6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459" y="2476500"/>
            <a:ext cx="1371600" cy="137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6CFF9-A226-DB41-9BA7-3AC1E788F650}"/>
              </a:ext>
            </a:extLst>
          </p:cNvPr>
          <p:cNvSpPr txBox="1"/>
          <p:nvPr/>
        </p:nvSpPr>
        <p:spPr>
          <a:xfrm>
            <a:off x="5325596" y="4010546"/>
            <a:ext cx="244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Also address P&amp;T practices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530BDF-5148-7549-A67D-71ED509C7951}"/>
              </a:ext>
            </a:extLst>
          </p:cNvPr>
          <p:cNvGrpSpPr>
            <a:grpSpLocks noChangeAspect="1"/>
          </p:cNvGrpSpPr>
          <p:nvPr/>
        </p:nvGrpSpPr>
        <p:grpSpPr>
          <a:xfrm>
            <a:off x="9073400" y="2058986"/>
            <a:ext cx="1828800" cy="1828800"/>
            <a:chOff x="7463387" y="1664036"/>
            <a:chExt cx="4064000" cy="4064000"/>
          </a:xfrm>
        </p:grpSpPr>
        <p:pic>
          <p:nvPicPr>
            <p:cNvPr id="11" name="Picture 10" descr="A picture containing bicycle, engine&#10;&#10;Description automatically generated">
              <a:extLst>
                <a:ext uri="{FF2B5EF4-FFF2-40B4-BE49-F238E27FC236}">
                  <a16:creationId xmlns:a16="http://schemas.microsoft.com/office/drawing/2014/main" id="{4A99A085-A61B-0D46-9A48-FF4283B87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463387" y="1664036"/>
              <a:ext cx="4064000" cy="4064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183E7B-900F-6C45-B186-96AE089D31BE}"/>
                </a:ext>
              </a:extLst>
            </p:cNvPr>
            <p:cNvSpPr txBox="1"/>
            <p:nvPr/>
          </p:nvSpPr>
          <p:spPr>
            <a:xfrm rot="1841091">
              <a:off x="8008296" y="2446663"/>
              <a:ext cx="1543049" cy="82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DC4405"/>
                  </a:solidFill>
                  <a:latin typeface="Helvetica" pitchFamily="2" charset="0"/>
                </a:rPr>
                <a:t>PTIE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0F03EF-302D-874F-B58F-D9C5DC3267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5287" y="2843212"/>
              <a:ext cx="1300162" cy="728664"/>
            </a:xfrm>
            <a:prstGeom prst="line">
              <a:avLst/>
            </a:prstGeom>
            <a:ln w="63500">
              <a:solidFill>
                <a:srgbClr val="DC44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AE399D9-EF41-C24E-84EE-B7710EDEF3B7}"/>
              </a:ext>
            </a:extLst>
          </p:cNvPr>
          <p:cNvSpPr txBox="1"/>
          <p:nvPr/>
        </p:nvSpPr>
        <p:spPr>
          <a:xfrm>
            <a:off x="8334250" y="3988941"/>
            <a:ext cx="329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Align with other efforts to advance change in promotion &amp; advancement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3A8A40-6008-EB27-A8FE-10339AFC527F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9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AAEA-A395-7B4E-8619-A3751915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Core Recommendations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26917-9DFE-FA40-B417-764042A2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E97A0E7-7046-AD4F-A7A1-AB2648942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39662"/>
              </p:ext>
            </p:extLst>
          </p:nvPr>
        </p:nvGraphicFramePr>
        <p:xfrm>
          <a:off x="838200" y="1393825"/>
          <a:ext cx="10515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4096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URL: https://</a:t>
                      </a:r>
                      <a:r>
                        <a:rPr lang="en-US" dirty="0" err="1">
                          <a:latin typeface="Helvetica" pitchFamily="2" charset="0"/>
                        </a:rPr>
                        <a:t>ptie.org</a:t>
                      </a:r>
                      <a:r>
                        <a:rPr lang="en-US" dirty="0">
                          <a:latin typeface="Helvetica" pitchFamily="2" charset="0"/>
                        </a:rPr>
                        <a:t>/</a:t>
                      </a:r>
                      <a:r>
                        <a:rPr lang="en-US" dirty="0" err="1">
                          <a:latin typeface="Helvetica" pitchFamily="2" charset="0"/>
                        </a:rPr>
                        <a:t>ptie</a:t>
                      </a:r>
                      <a:r>
                        <a:rPr lang="en-US" dirty="0">
                          <a:latin typeface="Helvetica" pitchFamily="2" charset="0"/>
                        </a:rPr>
                        <a:t>-recommendations/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9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University-Wide Language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directly linking the evaluation of faculty to institutional mission, values &amp; goals in the university P&amp;T guidelines and additional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levels at the institution (e.g., college, school, department).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6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I&amp;E Metrics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to serve as indicator data to be used in a narrative thesis of impact. Metrics are grouped into six sub-categories: (a) intellectual property, (b) sponsored research, (c) use &amp; licensing, (d) entity creation, (e) I&amp;E career preparation and (f) I&amp;E engagement.</a:t>
                      </a:r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5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I&amp;E Text for Evaluation Criterion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to be incorporated into the (a) research (scholarship &amp; creative activity), (b) teaching &amp; advising and (c) service categories found in university P&amp;T guidelines.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5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Process Changes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 supporting systemic culture change, improving transparency and addressing bias (e.g., directions for personal statement, external reviewer resource and guidance, involvement of P&amp;T process consultants, expanded training, reframing &amp; importance of DEI).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6203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4BC1EB-2169-1642-A9D9-7AB00A55158A}"/>
              </a:ext>
            </a:extLst>
          </p:cNvPr>
          <p:cNvSpPr txBox="1"/>
          <p:nvPr/>
        </p:nvSpPr>
        <p:spPr>
          <a:xfrm>
            <a:off x="1822450" y="5236845"/>
            <a:ext cx="8547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DC4405"/>
                </a:solidFill>
                <a:latin typeface="Helvetica" pitchFamily="2" charset="0"/>
              </a:rPr>
              <a:t>These core elements are also intended to provide a framework for concurrent efforts to reimagine other areas of scholarship in promotion and advancement.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DBE485-7E6B-DB42-1D49-046163458411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064-2AEE-7D27-BEDB-5A0E5D0B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Early Steps to Support Culture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936EC-6EAF-A930-568C-E1DD1F5A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6CF6B-D952-B10D-A241-ECD18D05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2A32-4656-1C87-C3EF-1D7D3933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7" y="2076938"/>
            <a:ext cx="2704123" cy="2704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4F0AF4-4B99-1B2C-3965-386667850DF4}"/>
              </a:ext>
            </a:extLst>
          </p:cNvPr>
          <p:cNvSpPr txBox="1"/>
          <p:nvPr/>
        </p:nvSpPr>
        <p:spPr>
          <a:xfrm>
            <a:off x="965742" y="4781061"/>
            <a:ext cx="217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Campus Survey for Faculty Need (PTIE can provide)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62C4D-E382-E8A0-3921-AF93C7D0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08" y="2766219"/>
            <a:ext cx="3795928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2D2CA2-BAA5-9796-3836-35ADFC0AE355}"/>
              </a:ext>
            </a:extLst>
          </p:cNvPr>
          <p:cNvSpPr txBox="1"/>
          <p:nvPr/>
        </p:nvSpPr>
        <p:spPr>
          <a:xfrm>
            <a:off x="4564846" y="4135198"/>
            <a:ext cx="255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Innovation Advocates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2EEF90-3F7F-5186-DBF5-6107DA492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5828"/>
          <a:stretch/>
        </p:blipFill>
        <p:spPr>
          <a:xfrm>
            <a:off x="7949712" y="2382012"/>
            <a:ext cx="3404088" cy="20939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4D8FB1-B09A-539D-A29F-BEFA185DCE70}"/>
              </a:ext>
            </a:extLst>
          </p:cNvPr>
          <p:cNvSpPr txBox="1"/>
          <p:nvPr/>
        </p:nvSpPr>
        <p:spPr>
          <a:xfrm>
            <a:off x="7740236" y="4613313"/>
            <a:ext cx="392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Determine Administrative Alignment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68F28-EBA8-465F-F46E-FDA5A23349E0}"/>
              </a:ext>
            </a:extLst>
          </p:cNvPr>
          <p:cNvSpPr txBox="1"/>
          <p:nvPr/>
        </p:nvSpPr>
        <p:spPr>
          <a:xfrm>
            <a:off x="2174378" y="5579843"/>
            <a:ext cx="733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Faculty I&amp;E Video Sent with Survey: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https://oregonstate.box.com/s/jd0zo610p94tn8g5d37te3r94pgkt57k</a:t>
            </a:r>
            <a:r>
              <a:rPr lang="en-US" dirty="0">
                <a:latin typeface="Helvetica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48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064-2AEE-7D27-BEDB-5A0E5D0B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Early Steps to Support Culture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6CF6B-D952-B10D-A241-ECD18D05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F0AF4-4B99-1B2C-3965-386667850DF4}"/>
              </a:ext>
            </a:extLst>
          </p:cNvPr>
          <p:cNvSpPr txBox="1"/>
          <p:nvPr/>
        </p:nvSpPr>
        <p:spPr>
          <a:xfrm>
            <a:off x="1160164" y="4136094"/>
            <a:ext cx="192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Identify a faculty champion(s)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D2CA2-BAA5-9796-3836-35ADFC0AE355}"/>
              </a:ext>
            </a:extLst>
          </p:cNvPr>
          <p:cNvSpPr txBox="1"/>
          <p:nvPr/>
        </p:nvSpPr>
        <p:spPr>
          <a:xfrm>
            <a:off x="4410101" y="4234413"/>
            <a:ext cx="255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Engage Faculty Senate early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D8FB1-B09A-539D-A29F-BEFA185DCE70}"/>
              </a:ext>
            </a:extLst>
          </p:cNvPr>
          <p:cNvSpPr txBox="1"/>
          <p:nvPr/>
        </p:nvSpPr>
        <p:spPr>
          <a:xfrm>
            <a:off x="7832098" y="4234413"/>
            <a:ext cx="392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GAP Analysis of campus programs to support I&amp;E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46EE5-93C3-A6BB-2B2B-4BEB3574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19"/>
          <a:stretch/>
        </p:blipFill>
        <p:spPr>
          <a:xfrm>
            <a:off x="4199566" y="2343902"/>
            <a:ext cx="3385925" cy="1865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D785D-9F6F-9449-D857-02600E9F8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97"/>
          <a:stretch/>
        </p:blipFill>
        <p:spPr>
          <a:xfrm>
            <a:off x="970479" y="1980517"/>
            <a:ext cx="2268416" cy="2129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27D7C-2323-8C01-3CEF-8FF454789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03" y="2353092"/>
            <a:ext cx="3059197" cy="17569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385BC0-C57D-79DE-3591-BEDBE0D78ED7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8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064-2AEE-7D27-BEDB-5A0E5D0B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What’s Next for PTIE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6CF6B-D952-B10D-A241-ECD18D05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F0AF4-4B99-1B2C-3965-386667850DF4}"/>
              </a:ext>
            </a:extLst>
          </p:cNvPr>
          <p:cNvSpPr txBox="1"/>
          <p:nvPr/>
        </p:nvSpPr>
        <p:spPr>
          <a:xfrm>
            <a:off x="579716" y="5517881"/>
            <a:ext cx="437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2024 NSF Award (TIP-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2430589)</a:t>
            </a:r>
            <a:r>
              <a:rPr lang="en-US" dirty="0">
                <a:latin typeface="Helvetica" pitchFamily="2" charset="0"/>
              </a:rPr>
              <a:t> working with First Accelerating Research Translation (ART) Cohort</a:t>
            </a:r>
          </a:p>
        </p:txBody>
      </p:sp>
      <p:pic>
        <p:nvPicPr>
          <p:cNvPr id="9" name="Picture 8" descr="A map of the united states&#10;&#10;Description automatically generated">
            <a:extLst>
              <a:ext uri="{FF2B5EF4-FFF2-40B4-BE49-F238E27FC236}">
                <a16:creationId xmlns:a16="http://schemas.microsoft.com/office/drawing/2014/main" id="{904FB010-C2A4-2F51-54F4-D9102FF8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506" y="1423106"/>
            <a:ext cx="5938520" cy="3800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A6392F-1836-1737-A4A8-1EB48B542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42" y="2444723"/>
            <a:ext cx="608029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6E9A5B-8EFE-1C1B-BF7E-A5487D9BE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47" y="1662147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172219-4481-9D21-D83F-A9E9A9014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278" y="2461550"/>
            <a:ext cx="396241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074B57-B372-456C-EE40-0B2D48BEA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32" y="3234036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AF567D-9F8F-FBB1-0A53-2A5C78F8A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83" y="3286699"/>
            <a:ext cx="816429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F497D6-E7F9-8CBF-9D4E-BF6FF3CDC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894" y="3987106"/>
            <a:ext cx="4572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512116-B81A-9B58-EAB5-7074DABAE6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8770" y="4008102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D18459-C051-0FE9-6B87-DD96447F76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3536" y="1662147"/>
            <a:ext cx="534924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AE8715-ADDD-958D-9DBE-0CAFF2AA85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8770" y="1637959"/>
            <a:ext cx="561315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ABA198-EDFA-0E4E-5A60-ECF261B152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0827" y="2453473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388841-B88A-CB46-F131-3B43984B59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517" y="4008102"/>
            <a:ext cx="816429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E3C09A-7038-5983-C461-060C9B8C3D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9188" y="2447974"/>
            <a:ext cx="608029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EC08F1-D9E4-E593-2814-C36D1C326F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5489" y="1643572"/>
            <a:ext cx="816429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2A19D2-CA17-4A15-F490-E128E21897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849" y="4761123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E344B2-7C29-DCC4-2BB8-B137F26357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8688" y="3323433"/>
            <a:ext cx="356400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B3DBC5-289A-1D9F-C1D5-5A4F79BEBB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97627" y="4004365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0A2488-DDA8-E631-879F-B72D0338CC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1037" y="3264760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53B937-8855-BA9E-3ACB-F5758BC22C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9188" y="4761123"/>
            <a:ext cx="457200" cy="457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33B79D-94D2-3F83-DDF1-A2D01A5CD42A}"/>
              </a:ext>
            </a:extLst>
          </p:cNvPr>
          <p:cNvSpPr txBox="1"/>
          <p:nvPr/>
        </p:nvSpPr>
        <p:spPr>
          <a:xfrm>
            <a:off x="6753113" y="5508578"/>
            <a:ext cx="37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National Effort Supporting I&amp;E Across the Country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F34813-FFA2-63F6-1382-84851B26307F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B877B-1551-232D-1480-5B12ACFB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B9A665-58CF-3043-C0C0-F6DB1C5D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57" y="246428"/>
            <a:ext cx="11130643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Resources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B7E03-5D30-73A4-6E15-4D450731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54" y="2443686"/>
            <a:ext cx="2240599" cy="1488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ACF9B-0705-6A22-EA46-7039CF7CEAE3}"/>
              </a:ext>
            </a:extLst>
          </p:cNvPr>
          <p:cNvSpPr txBox="1"/>
          <p:nvPr/>
        </p:nvSpPr>
        <p:spPr>
          <a:xfrm>
            <a:off x="4699190" y="4006220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Training on PTIE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944B3B-A5BB-4E70-7F49-ED84981F5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84" y="1458813"/>
            <a:ext cx="3076487" cy="149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9BC3F9-0353-7D4E-16D9-66FC835F457F}"/>
              </a:ext>
            </a:extLst>
          </p:cNvPr>
          <p:cNvSpPr txBox="1"/>
          <p:nvPr/>
        </p:nvSpPr>
        <p:spPr>
          <a:xfrm>
            <a:off x="8267459" y="3023313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Case Studies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87987-6662-71E2-2B0B-68E92C24F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565" y="3814565"/>
            <a:ext cx="2240599" cy="14882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24B624-98A0-3DEE-E58C-261B8EEF16E8}"/>
              </a:ext>
            </a:extLst>
          </p:cNvPr>
          <p:cNvSpPr txBox="1"/>
          <p:nvPr/>
        </p:nvSpPr>
        <p:spPr>
          <a:xfrm>
            <a:off x="1731692" y="5582154"/>
            <a:ext cx="265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Pilot Programs on Process Reform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998A1-AAFB-DB11-7D41-42692F37B4FB}"/>
              </a:ext>
            </a:extLst>
          </p:cNvPr>
          <p:cNvSpPr txBox="1"/>
          <p:nvPr/>
        </p:nvSpPr>
        <p:spPr>
          <a:xfrm>
            <a:off x="1382777" y="3021347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Site Visits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9CA6C9-C60C-90D5-6E76-AB562A00E747}"/>
              </a:ext>
            </a:extLst>
          </p:cNvPr>
          <p:cNvGrpSpPr>
            <a:grpSpLocks noChangeAspect="1"/>
          </p:cNvGrpSpPr>
          <p:nvPr/>
        </p:nvGrpSpPr>
        <p:grpSpPr>
          <a:xfrm>
            <a:off x="8143106" y="3731104"/>
            <a:ext cx="1828800" cy="1828800"/>
            <a:chOff x="7463387" y="1664036"/>
            <a:chExt cx="4064000" cy="4064000"/>
          </a:xfrm>
        </p:grpSpPr>
        <p:pic>
          <p:nvPicPr>
            <p:cNvPr id="18" name="Picture 17" descr="A picture containing bicycle, engine&#10;&#10;Description automatically generated">
              <a:extLst>
                <a:ext uri="{FF2B5EF4-FFF2-40B4-BE49-F238E27FC236}">
                  <a16:creationId xmlns:a16="http://schemas.microsoft.com/office/drawing/2014/main" id="{17EBA450-1357-C907-5F5A-364E5FAD2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463387" y="1664036"/>
              <a:ext cx="4064000" cy="4064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C326CE-1F3B-3E06-7D48-79EDB4C47A6B}"/>
                </a:ext>
              </a:extLst>
            </p:cNvPr>
            <p:cNvSpPr txBox="1"/>
            <p:nvPr/>
          </p:nvSpPr>
          <p:spPr>
            <a:xfrm rot="1841091">
              <a:off x="8008296" y="2446663"/>
              <a:ext cx="1543049" cy="82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DC4405"/>
                  </a:solidFill>
                  <a:latin typeface="Helvetica" pitchFamily="2" charset="0"/>
                </a:rPr>
                <a:t>PTIE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0397A9-93F9-3F54-08C1-31990BA44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5287" y="2843212"/>
              <a:ext cx="1300162" cy="728664"/>
            </a:xfrm>
            <a:prstGeom prst="line">
              <a:avLst/>
            </a:prstGeom>
            <a:ln w="63500">
              <a:solidFill>
                <a:srgbClr val="DC44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B2ABF1F-D4D6-7745-5083-8FFEDAAC3C66}"/>
              </a:ext>
            </a:extLst>
          </p:cNvPr>
          <p:cNvSpPr txBox="1"/>
          <p:nvPr/>
        </p:nvSpPr>
        <p:spPr>
          <a:xfrm>
            <a:off x="7828152" y="5622515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Aligning with other reforms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2F407-0AFA-A5EF-317B-6D804EDF5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388" y="1458813"/>
            <a:ext cx="2719104" cy="1490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B5612A-8F5F-C67A-99D5-D72CC33F8816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18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67B0-D9A1-544C-9AC2-DB7EBA48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58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30973-DB08-CF49-A11E-4C236AA2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19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1027D-DF78-F04D-8E27-2753BF8F8D57}"/>
              </a:ext>
            </a:extLst>
          </p:cNvPr>
          <p:cNvSpPr/>
          <p:nvPr/>
        </p:nvSpPr>
        <p:spPr>
          <a:xfrm>
            <a:off x="4010526" y="3563148"/>
            <a:ext cx="4170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Rich G. Carter</a:t>
            </a:r>
            <a:br>
              <a:rPr lang="en-US" dirty="0">
                <a:latin typeface="Helvetica" pitchFamily="2" charset="0"/>
              </a:rPr>
            </a:br>
            <a:r>
              <a:rPr lang="en-US" dirty="0" err="1">
                <a:latin typeface="Helvetica" pitchFamily="2" charset="0"/>
              </a:rPr>
              <a:t>rich.carter@oregonstate.edu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856290-1CE2-9E68-4AE9-C261421B8827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6B7CE-0475-3CDE-9D77-5F7ACAA5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7" y="3605116"/>
            <a:ext cx="2095500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38C07-86E8-14DF-3D2B-C5F8C270A4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808"/>
          <a:stretch/>
        </p:blipFill>
        <p:spPr>
          <a:xfrm>
            <a:off x="1310217" y="572020"/>
            <a:ext cx="1524000" cy="1904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34BD1E-4EA0-919A-C360-BE9BC245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309" y="658244"/>
            <a:ext cx="1452474" cy="1818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C8D47-AD4B-4A86-A52D-3AB7F8344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783" y="3563148"/>
            <a:ext cx="1905000" cy="190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119B99-F06A-CB14-0B38-271151B1AAA2}"/>
              </a:ext>
            </a:extLst>
          </p:cNvPr>
          <p:cNvSpPr txBox="1"/>
          <p:nvPr/>
        </p:nvSpPr>
        <p:spPr>
          <a:xfrm>
            <a:off x="582083" y="5645543"/>
            <a:ext cx="2867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Karl </a:t>
            </a:r>
            <a:r>
              <a:rPr lang="en-US" b="1" dirty="0" err="1">
                <a:latin typeface="Helvetica" pitchFamily="2" charset="0"/>
              </a:rPr>
              <a:t>Mundorff</a:t>
            </a:r>
            <a:endParaRPr lang="en-US" b="1" dirty="0">
              <a:latin typeface="Helvetica" pitchFamily="2" charset="0"/>
            </a:endParaRPr>
          </a:p>
          <a:p>
            <a:pPr algn="ctr"/>
            <a:r>
              <a:rPr lang="en-US" dirty="0">
                <a:latin typeface="Helvetica" pitchFamily="2" charset="0"/>
              </a:rPr>
              <a:t>Executive Director for I&amp;E</a:t>
            </a:r>
          </a:p>
          <a:p>
            <a:pPr algn="ctr"/>
            <a:r>
              <a:rPr lang="en-US" dirty="0">
                <a:latin typeface="Helvetica" pitchFamily="2" charset="0"/>
              </a:rPr>
              <a:t>Oregon State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9AE56-B36E-F921-4D52-04ED989CCC9E}"/>
              </a:ext>
            </a:extLst>
          </p:cNvPr>
          <p:cNvSpPr txBox="1"/>
          <p:nvPr/>
        </p:nvSpPr>
        <p:spPr>
          <a:xfrm>
            <a:off x="432190" y="2487326"/>
            <a:ext cx="3280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Jana </a:t>
            </a:r>
            <a:r>
              <a:rPr lang="en-US" b="1" dirty="0" err="1">
                <a:latin typeface="Helvetica" pitchFamily="2" charset="0"/>
              </a:rPr>
              <a:t>Bouwma</a:t>
            </a:r>
            <a:r>
              <a:rPr lang="en-US" b="1" dirty="0">
                <a:latin typeface="Helvetica" pitchFamily="2" charset="0"/>
              </a:rPr>
              <a:t>-Gearhart</a:t>
            </a:r>
          </a:p>
          <a:p>
            <a:pPr algn="ctr"/>
            <a:r>
              <a:rPr lang="en-US" dirty="0">
                <a:latin typeface="Helvetica" pitchFamily="2" charset="0"/>
              </a:rPr>
              <a:t>Associate Dean &amp; Prof. of Ed.</a:t>
            </a:r>
          </a:p>
          <a:p>
            <a:pPr algn="ctr"/>
            <a:r>
              <a:rPr lang="en-US" dirty="0">
                <a:latin typeface="Helvetica" pitchFamily="2" charset="0"/>
              </a:rPr>
              <a:t>Oregon State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1A324-ACCD-E673-A084-FF58F5D367D2}"/>
              </a:ext>
            </a:extLst>
          </p:cNvPr>
          <p:cNvSpPr txBox="1"/>
          <p:nvPr/>
        </p:nvSpPr>
        <p:spPr>
          <a:xfrm>
            <a:off x="8366377" y="2509440"/>
            <a:ext cx="3578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Helvetica" pitchFamily="2" charset="0"/>
              </a:rPr>
              <a:t>Almesha</a:t>
            </a:r>
            <a:r>
              <a:rPr lang="en-US" b="1" dirty="0">
                <a:latin typeface="Helvetica" pitchFamily="2" charset="0"/>
              </a:rPr>
              <a:t> Campbell</a:t>
            </a:r>
          </a:p>
          <a:p>
            <a:pPr algn="ctr"/>
            <a:r>
              <a:rPr lang="en-US" b="0" i="0" u="none" strike="noStrike" dirty="0">
                <a:effectLst/>
                <a:latin typeface="Helvetica" pitchFamily="2" charset="0"/>
              </a:rPr>
              <a:t>AVP for Research &amp; Econ. Dev. </a:t>
            </a:r>
          </a:p>
          <a:p>
            <a:pPr algn="ctr"/>
            <a:r>
              <a:rPr lang="en-US" b="0" i="0" u="none" strike="noStrike" dirty="0">
                <a:effectLst/>
                <a:latin typeface="Helvetica" pitchFamily="2" charset="0"/>
              </a:rPr>
              <a:t>Jackson State University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D2F44-C853-C500-615E-031E6C49278F}"/>
              </a:ext>
            </a:extLst>
          </p:cNvPr>
          <p:cNvSpPr txBox="1"/>
          <p:nvPr/>
        </p:nvSpPr>
        <p:spPr>
          <a:xfrm>
            <a:off x="8140114" y="5451083"/>
            <a:ext cx="3578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Susanna Campbell</a:t>
            </a:r>
            <a:endParaRPr lang="en-US" dirty="0">
              <a:latin typeface="Helvetica" pitchFamily="2" charset="0"/>
            </a:endParaRPr>
          </a:p>
          <a:p>
            <a:pPr algn="ctr"/>
            <a:r>
              <a:rPr lang="en-US" i="0" u="none" strike="noStrike" dirty="0">
                <a:effectLst/>
                <a:latin typeface="Helvetica" pitchFamily="2" charset="0"/>
              </a:rPr>
              <a:t>Provost Assoc. Prof. of Foreign Policy &amp; Global Security</a:t>
            </a:r>
          </a:p>
          <a:p>
            <a:pPr algn="ctr"/>
            <a:r>
              <a:rPr lang="en-US" dirty="0">
                <a:latin typeface="Helvetica" pitchFamily="2" charset="0"/>
              </a:rPr>
              <a:t>American University</a:t>
            </a:r>
            <a:endParaRPr lang="en-US" i="0" u="none" strike="noStrik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3703-76ED-7741-8A14-61FC5AEC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What is the Promotion &amp; Tenure Innovation &amp; Entrepreneurship (PTIE) effort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C9818-C72F-EE4D-9E3F-B294D5C1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4027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Helvetica"/>
                <a:cs typeface="Helvetica"/>
              </a:rPr>
              <a:t>Created though a grant from the NSF (CNS-1936073), Follow-on funding (TIP-2430589)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Helvetica"/>
                <a:cs typeface="Helvetica"/>
              </a:rPr>
              <a:t>Focuses on the inclusive recognition of I&amp;E impact by faculty.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Helvetica"/>
                <a:cs typeface="Helvetica"/>
              </a:rPr>
              <a:t>Coalition-based approach involving over 65 universities.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/>
                <a:cs typeface="Helvetica"/>
              </a:rPr>
              <a:t>Identify best practices, suggested language, metrics and process reform for evaluation of faculty promotion cases containing I&amp;E impact.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/>
                <a:cs typeface="Helvetica"/>
              </a:rPr>
              <a:t>Support concurrent efforts for reform in other areas of promotion &amp; advancement and address bias within the process.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/>
                <a:cs typeface="Helvetica"/>
              </a:rPr>
              <a:t>Created detailed set of PTIE recommendations collaboratively.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2431F-4C89-F446-ABD5-7AFBBA60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2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2434-1B99-2440-A97A-C21A5825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976" y="1581783"/>
            <a:ext cx="1334502" cy="133450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40274A5-5F38-A04F-A5FC-215107AC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27" y="4859287"/>
            <a:ext cx="1778000" cy="1093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F60DD-11CB-6F4D-AC5E-E798AF6C8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976" y="3061386"/>
            <a:ext cx="1445699" cy="14456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7660C1-05AA-E448-1BC0-7440EBBAC93F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40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2087-CC95-BD07-1913-2BF84652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E7881-C5B5-2A62-3E82-FE06DAAE0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083CE-CD09-C29E-F824-DEF65912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54FE-0FE8-6C64-72BB-099E2953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9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7DD3EE-D1C0-36EA-0E7D-E0501C4B74F9}"/>
              </a:ext>
            </a:extLst>
          </p:cNvPr>
          <p:cNvSpPr/>
          <p:nvPr/>
        </p:nvSpPr>
        <p:spPr>
          <a:xfrm>
            <a:off x="1219895" y="5923429"/>
            <a:ext cx="1659987" cy="612463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43703-76ED-7741-8A14-61FC5AEC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Perspective Matters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2431F-4C89-F446-ABD5-7AFBBA60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21</a:t>
            </a:fld>
            <a:endParaRPr lang="en-US" dirty="0">
              <a:latin typeface="Helvetica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693A47-2B53-A750-7A10-C5B7A1B236C1}"/>
              </a:ext>
            </a:extLst>
          </p:cNvPr>
          <p:cNvGrpSpPr/>
          <p:nvPr/>
        </p:nvGrpSpPr>
        <p:grpSpPr>
          <a:xfrm>
            <a:off x="3064476" y="1330730"/>
            <a:ext cx="6202525" cy="3117894"/>
            <a:chOff x="2967671" y="1729374"/>
            <a:chExt cx="6202525" cy="31178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3E7E8D-CDA9-DB69-D9CC-0EA82104A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671" y="1729374"/>
              <a:ext cx="6202525" cy="265622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72961F-B9E2-B791-4977-6F88A4DE1BAA}"/>
                </a:ext>
              </a:extLst>
            </p:cNvPr>
            <p:cNvSpPr txBox="1"/>
            <p:nvPr/>
          </p:nvSpPr>
          <p:spPr>
            <a:xfrm>
              <a:off x="3206952" y="4200937"/>
              <a:ext cx="165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Researcher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528BBB-4932-C32D-7AEC-BADEA84AA1BE}"/>
                </a:ext>
              </a:extLst>
            </p:cNvPr>
            <p:cNvSpPr txBox="1"/>
            <p:nvPr/>
          </p:nvSpPr>
          <p:spPr>
            <a:xfrm>
              <a:off x="5106220" y="4200937"/>
              <a:ext cx="1739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Tech Transfer Manager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081394-074C-0E58-74B0-F318E3D4E471}"/>
                </a:ext>
              </a:extLst>
            </p:cNvPr>
            <p:cNvSpPr txBox="1"/>
            <p:nvPr/>
          </p:nvSpPr>
          <p:spPr>
            <a:xfrm>
              <a:off x="7262757" y="4200937"/>
              <a:ext cx="165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Industry Partner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EACF0F-743E-2AC4-4B0A-C3DD0FE2E55C}"/>
              </a:ext>
            </a:extLst>
          </p:cNvPr>
          <p:cNvGrpSpPr/>
          <p:nvPr/>
        </p:nvGrpSpPr>
        <p:grpSpPr>
          <a:xfrm>
            <a:off x="1219896" y="599210"/>
            <a:ext cx="1659987" cy="1937948"/>
            <a:chOff x="1219896" y="599210"/>
            <a:chExt cx="1659987" cy="19379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FD179A-EB0C-3D3F-DE71-BB15DD321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999"/>
            <a:stretch/>
          </p:blipFill>
          <p:spPr>
            <a:xfrm>
              <a:off x="1427590" y="599210"/>
              <a:ext cx="1244600" cy="14630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E4AC45-30E4-F132-86F9-2072E1D61E06}"/>
                </a:ext>
              </a:extLst>
            </p:cNvPr>
            <p:cNvSpPr txBox="1"/>
            <p:nvPr/>
          </p:nvSpPr>
          <p:spPr>
            <a:xfrm>
              <a:off x="1219896" y="2167826"/>
              <a:ext cx="165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Student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8B31E7-7301-8564-A3F3-DB686ACD0727}"/>
              </a:ext>
            </a:extLst>
          </p:cNvPr>
          <p:cNvGrpSpPr/>
          <p:nvPr/>
        </p:nvGrpSpPr>
        <p:grpSpPr>
          <a:xfrm>
            <a:off x="1219895" y="4320843"/>
            <a:ext cx="1659987" cy="2228496"/>
            <a:chOff x="1219895" y="4320843"/>
            <a:chExt cx="1659987" cy="22284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737963-846A-ABCC-BA5B-D0A9163E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313" y="4320843"/>
              <a:ext cx="1320800" cy="15367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20989A-E02A-C1BF-04D7-C1347580AAB3}"/>
                </a:ext>
              </a:extLst>
            </p:cNvPr>
            <p:cNvSpPr txBox="1"/>
            <p:nvPr/>
          </p:nvSpPr>
          <p:spPr>
            <a:xfrm>
              <a:off x="1219895" y="5903008"/>
              <a:ext cx="165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Faculty Member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1348622-4B43-E327-747D-75332CA636E2}"/>
              </a:ext>
            </a:extLst>
          </p:cNvPr>
          <p:cNvGrpSpPr/>
          <p:nvPr/>
        </p:nvGrpSpPr>
        <p:grpSpPr>
          <a:xfrm>
            <a:off x="109131" y="2737931"/>
            <a:ext cx="1759458" cy="1858097"/>
            <a:chOff x="109131" y="2737931"/>
            <a:chExt cx="1759458" cy="1858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E3F4BA-9165-7861-B5F9-E49678D94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689" y="2737931"/>
              <a:ext cx="1739900" cy="11557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CAFA5F-C91A-550A-1DFF-E10C81BA1C45}"/>
                </a:ext>
              </a:extLst>
            </p:cNvPr>
            <p:cNvSpPr txBox="1"/>
            <p:nvPr/>
          </p:nvSpPr>
          <p:spPr>
            <a:xfrm>
              <a:off x="109131" y="3949697"/>
              <a:ext cx="1739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University Administrator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BC476B-BAED-D727-DCFD-208301C6C994}"/>
              </a:ext>
            </a:extLst>
          </p:cNvPr>
          <p:cNvGrpSpPr/>
          <p:nvPr/>
        </p:nvGrpSpPr>
        <p:grpSpPr>
          <a:xfrm>
            <a:off x="8916633" y="199638"/>
            <a:ext cx="1804096" cy="2337520"/>
            <a:chOff x="8691550" y="199638"/>
            <a:chExt cx="1804096" cy="23375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912F85-267E-2EFA-8D9D-B960FFCF6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91550" y="199638"/>
              <a:ext cx="1804096" cy="180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E454BE-95E3-17DC-7B2B-2E2C343FAF5A}"/>
                </a:ext>
              </a:extLst>
            </p:cNvPr>
            <p:cNvSpPr txBox="1"/>
            <p:nvPr/>
          </p:nvSpPr>
          <p:spPr>
            <a:xfrm>
              <a:off x="8751656" y="1890827"/>
              <a:ext cx="165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Government Official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BB1F1F-BA4B-F4E0-4813-5F747CC7315D}"/>
              </a:ext>
            </a:extLst>
          </p:cNvPr>
          <p:cNvGrpSpPr/>
          <p:nvPr/>
        </p:nvGrpSpPr>
        <p:grpSpPr>
          <a:xfrm>
            <a:off x="10094693" y="2763974"/>
            <a:ext cx="1659987" cy="1689126"/>
            <a:chOff x="10094693" y="2763974"/>
            <a:chExt cx="1659987" cy="16891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99B2EE0-0DDB-CE5F-318C-D4EDD2928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9999"/>
            <a:stretch/>
          </p:blipFill>
          <p:spPr>
            <a:xfrm>
              <a:off x="10238887" y="2763974"/>
              <a:ext cx="1371600" cy="132588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1229CF-FC2B-47C8-1EDA-28597F3296C3}"/>
                </a:ext>
              </a:extLst>
            </p:cNvPr>
            <p:cNvSpPr txBox="1"/>
            <p:nvPr/>
          </p:nvSpPr>
          <p:spPr>
            <a:xfrm>
              <a:off x="10094693" y="4083768"/>
              <a:ext cx="165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Regulator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E5E447-EB13-B949-BAE4-38973DF12CA1}"/>
              </a:ext>
            </a:extLst>
          </p:cNvPr>
          <p:cNvGrpSpPr/>
          <p:nvPr/>
        </p:nvGrpSpPr>
        <p:grpSpPr>
          <a:xfrm>
            <a:off x="8146722" y="4961151"/>
            <a:ext cx="3343002" cy="1345057"/>
            <a:chOff x="7879436" y="4961151"/>
            <a:chExt cx="3343002" cy="13450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023BE0-8D0F-2864-9977-ABC493CD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79436" y="4961151"/>
              <a:ext cx="3343002" cy="96898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ACA08-F4EE-BFAD-C621-AACAC93AF5D3}"/>
                </a:ext>
              </a:extLst>
            </p:cNvPr>
            <p:cNvSpPr txBox="1"/>
            <p:nvPr/>
          </p:nvSpPr>
          <p:spPr>
            <a:xfrm>
              <a:off x="8595968" y="5936876"/>
              <a:ext cx="2288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General Public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BF0C59-9DFE-A5C0-3862-E3D493C2762E}"/>
              </a:ext>
            </a:extLst>
          </p:cNvPr>
          <p:cNvGrpSpPr/>
          <p:nvPr/>
        </p:nvGrpSpPr>
        <p:grpSpPr>
          <a:xfrm>
            <a:off x="5077703" y="4733262"/>
            <a:ext cx="3069019" cy="1869385"/>
            <a:chOff x="4335095" y="4733262"/>
            <a:chExt cx="3069019" cy="18693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94322D-E072-8FA0-2992-CFB193349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16071" y="4733262"/>
              <a:ext cx="2608816" cy="15367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839385-BE8F-CB93-08F4-C4BEE41E29DD}"/>
                </a:ext>
              </a:extLst>
            </p:cNvPr>
            <p:cNvSpPr txBox="1"/>
            <p:nvPr/>
          </p:nvSpPr>
          <p:spPr>
            <a:xfrm>
              <a:off x="4335095" y="6233315"/>
              <a:ext cx="3069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Entrepreneur / Investor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9A8300-2946-3D6B-863E-3D330CCC7AEB}"/>
              </a:ext>
            </a:extLst>
          </p:cNvPr>
          <p:cNvGrpSpPr/>
          <p:nvPr/>
        </p:nvGrpSpPr>
        <p:grpSpPr>
          <a:xfrm>
            <a:off x="3752929" y="4664682"/>
            <a:ext cx="1562999" cy="1928403"/>
            <a:chOff x="3453783" y="4664682"/>
            <a:chExt cx="1562999" cy="192840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5A2DC8B-51EC-723B-3E2D-4D42174F6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60506" y="4664682"/>
              <a:ext cx="1422400" cy="14224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4AD94C-F837-FBC7-91E5-AFA37D00A915}"/>
                </a:ext>
              </a:extLst>
            </p:cNvPr>
            <p:cNvSpPr txBox="1"/>
            <p:nvPr/>
          </p:nvSpPr>
          <p:spPr>
            <a:xfrm>
              <a:off x="3453783" y="6223753"/>
              <a:ext cx="156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Lawyer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2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C958-5483-3A4C-A71C-888D1E7B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967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Intent of this Effort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92306-CE20-C846-A133-632FB073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3</a:t>
            </a:fld>
            <a:endParaRPr lang="en-US" dirty="0">
              <a:latin typeface="Helvetica" pitchFamily="2" charset="0"/>
            </a:endParaRP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A73F14A0-08C8-6E42-A2E2-1F8ED2EED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9635"/>
              </p:ext>
            </p:extLst>
          </p:nvPr>
        </p:nvGraphicFramePr>
        <p:xfrm>
          <a:off x="932447" y="1311444"/>
          <a:ext cx="10327105" cy="45806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2025">
                  <a:extLst>
                    <a:ext uri="{9D8B030D-6E8A-4147-A177-3AD203B41FA5}">
                      <a16:colId xmlns:a16="http://schemas.microsoft.com/office/drawing/2014/main" val="1765557650"/>
                    </a:ext>
                  </a:extLst>
                </a:gridCol>
                <a:gridCol w="4278654">
                  <a:extLst>
                    <a:ext uri="{9D8B030D-6E8A-4147-A177-3AD203B41FA5}">
                      <a16:colId xmlns:a16="http://schemas.microsoft.com/office/drawing/2014/main" val="1732839135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1383020164"/>
                    </a:ext>
                  </a:extLst>
                </a:gridCol>
                <a:gridCol w="4918910">
                  <a:extLst>
                    <a:ext uri="{9D8B030D-6E8A-4147-A177-3AD203B41FA5}">
                      <a16:colId xmlns:a16="http://schemas.microsoft.com/office/drawing/2014/main" val="2605042356"/>
                    </a:ext>
                  </a:extLst>
                </a:gridCol>
              </a:tblGrid>
              <a:tr h="366448">
                <a:tc>
                  <a:txBody>
                    <a:bodyPr/>
                    <a:lstStyle/>
                    <a:p>
                      <a:endParaRPr lang="en-US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What it is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Intent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02756"/>
                  </a:ext>
                </a:extLst>
              </a:tr>
              <a:tr h="11909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This effort does </a:t>
                      </a:r>
                      <a:r>
                        <a:rPr lang="en-US" b="1" dirty="0">
                          <a:latin typeface="Helvetica" pitchFamily="2" charset="0"/>
                        </a:rPr>
                        <a:t>not</a:t>
                      </a:r>
                      <a:r>
                        <a:rPr lang="en-US" dirty="0">
                          <a:latin typeface="Helvetica" pitchFamily="2" charset="0"/>
                        </a:rPr>
                        <a:t> seek to make I&amp;E a required component for faculty or dilute (or raise) the requirements for advancement.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The intent is to broaden the bar of promotion and tenure to be </a:t>
                      </a:r>
                      <a:r>
                        <a:rPr lang="en-US" b="1" dirty="0">
                          <a:latin typeface="Helvetica" pitchFamily="2" charset="0"/>
                        </a:rPr>
                        <a:t>more inclusive </a:t>
                      </a:r>
                      <a:r>
                        <a:rPr lang="en-US" dirty="0">
                          <a:latin typeface="Helvetica" pitchFamily="2" charset="0"/>
                        </a:rPr>
                        <a:t>of faculty </a:t>
                      </a:r>
                      <a:r>
                        <a:rPr lang="en-US">
                          <a:latin typeface="Helvetica" pitchFamily="2" charset="0"/>
                        </a:rPr>
                        <a:t>not fully </a:t>
                      </a:r>
                      <a:r>
                        <a:rPr lang="en-US" dirty="0">
                          <a:latin typeface="Helvetica" pitchFamily="2" charset="0"/>
                        </a:rPr>
                        <a:t>valued under the current paradigm.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48971"/>
                  </a:ext>
                </a:extLst>
              </a:tr>
              <a:tr h="11909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This effort does </a:t>
                      </a:r>
                      <a:r>
                        <a:rPr lang="en-US" b="1" dirty="0">
                          <a:latin typeface="Helvetica" pitchFamily="2" charset="0"/>
                        </a:rPr>
                        <a:t>not</a:t>
                      </a:r>
                      <a:r>
                        <a:rPr lang="en-US" dirty="0">
                          <a:latin typeface="Helvetica" pitchFamily="2" charset="0"/>
                        </a:rPr>
                        <a:t> seek to reduce or remove the importance of basic research in any 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The intent is to provide </a:t>
                      </a:r>
                      <a:r>
                        <a:rPr lang="en-US" b="1" dirty="0">
                          <a:latin typeface="Helvetica" pitchFamily="2" charset="0"/>
                        </a:rPr>
                        <a:t>equal representation</a:t>
                      </a:r>
                      <a:r>
                        <a:rPr lang="en-US" dirty="0">
                          <a:latin typeface="Helvetica" pitchFamily="2" charset="0"/>
                        </a:rPr>
                        <a:t> for other areas of scholarship not currently valued fully in the current paradigm.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02381"/>
                  </a:ext>
                </a:extLst>
              </a:tr>
              <a:tr h="9161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This effort is </a:t>
                      </a:r>
                      <a:r>
                        <a:rPr lang="en-US" b="1" dirty="0">
                          <a:latin typeface="Helvetica" pitchFamily="2" charset="0"/>
                        </a:rPr>
                        <a:t>not</a:t>
                      </a:r>
                      <a:r>
                        <a:rPr lang="en-US" dirty="0">
                          <a:latin typeface="Helvetica" pitchFamily="2" charset="0"/>
                        </a:rPr>
                        <a:t> seeking to make faculty into business 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The intent is to </a:t>
                      </a:r>
                      <a:r>
                        <a:rPr lang="en-US" b="1" dirty="0">
                          <a:latin typeface="Helvetica" pitchFamily="2" charset="0"/>
                        </a:rPr>
                        <a:t>support faculty </a:t>
                      </a:r>
                      <a:r>
                        <a:rPr lang="en-US" dirty="0">
                          <a:latin typeface="Helvetica" pitchFamily="2" charset="0"/>
                        </a:rPr>
                        <a:t>who have desire to seek impacts beyond the publication/grant paradigm.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37126"/>
                  </a:ext>
                </a:extLst>
              </a:tr>
              <a:tr h="916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This effort is </a:t>
                      </a:r>
                      <a:r>
                        <a:rPr lang="en-US" b="1" dirty="0">
                          <a:latin typeface="Helvetica" pitchFamily="2" charset="0"/>
                        </a:rPr>
                        <a:t>not</a:t>
                      </a:r>
                      <a:r>
                        <a:rPr lang="en-US" dirty="0">
                          <a:latin typeface="Helvetica" pitchFamily="2" charset="0"/>
                        </a:rPr>
                        <a:t> supportive of justifying a focus on I&amp;E as a money-making mechanism.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Helvetica" pitchFamily="2" charset="0"/>
                        </a:rPr>
                        <a:t>This intent is to be an essential component of </a:t>
                      </a:r>
                      <a:r>
                        <a:rPr lang="en-US" b="1" dirty="0">
                          <a:latin typeface="Helvetica" pitchFamily="2" charset="0"/>
                        </a:rPr>
                        <a:t>realizing the institution’s mission to society</a:t>
                      </a:r>
                      <a:r>
                        <a:rPr lang="en-US" dirty="0">
                          <a:latin typeface="Helvetica" pitchFamily="2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09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CD4AA1E-6F05-68EB-6DB3-F2DD199D7F6B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7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3703-76ED-7741-8A14-61FC5AEC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Promotion &amp; Tenure (P&amp;T) is the Fulcrum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2431F-4C89-F446-ABD5-7AFBBA60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4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6B5691DC-86D2-C2AC-6322-8236AECA7052}"/>
              </a:ext>
            </a:extLst>
          </p:cNvPr>
          <p:cNvSpPr>
            <a:spLocks noChangeAspect="1"/>
          </p:cNvSpPr>
          <p:nvPr/>
        </p:nvSpPr>
        <p:spPr>
          <a:xfrm>
            <a:off x="5257980" y="4185952"/>
            <a:ext cx="2159029" cy="186123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" pitchFamily="2" charset="0"/>
              </a:rPr>
              <a:t>P&amp;T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2C774D-E44D-F034-0F33-2BF40C20E2BD}"/>
              </a:ext>
            </a:extLst>
          </p:cNvPr>
          <p:cNvCxnSpPr>
            <a:cxnSpLocks/>
          </p:cNvCxnSpPr>
          <p:nvPr/>
        </p:nvCxnSpPr>
        <p:spPr>
          <a:xfrm>
            <a:off x="1828800" y="4065563"/>
            <a:ext cx="9017391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9035FF2-CEBD-DF87-703B-165FA5D82898}"/>
              </a:ext>
            </a:extLst>
          </p:cNvPr>
          <p:cNvSpPr>
            <a:spLocks noChangeAspect="1"/>
          </p:cNvSpPr>
          <p:nvPr/>
        </p:nvSpPr>
        <p:spPr>
          <a:xfrm>
            <a:off x="5330190" y="2607931"/>
            <a:ext cx="2010619" cy="1350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Allocation of Resources ($$, time, space, people)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B6E339C-E57F-4D64-C10C-B214D654588E}"/>
              </a:ext>
            </a:extLst>
          </p:cNvPr>
          <p:cNvSpPr>
            <a:spLocks noChangeAspect="1"/>
          </p:cNvSpPr>
          <p:nvPr/>
        </p:nvSpPr>
        <p:spPr>
          <a:xfrm>
            <a:off x="7961398" y="2594672"/>
            <a:ext cx="1350499" cy="1350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Annual Evals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3E2146-CF2C-FCD0-378E-52345D9227A6}"/>
              </a:ext>
            </a:extLst>
          </p:cNvPr>
          <p:cNvSpPr>
            <a:spLocks noChangeAspect="1"/>
          </p:cNvSpPr>
          <p:nvPr/>
        </p:nvSpPr>
        <p:spPr>
          <a:xfrm>
            <a:off x="1828800" y="2570596"/>
            <a:ext cx="1350499" cy="1350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Hiring Process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58E360-0337-B915-5EBA-2853317C0B78}"/>
              </a:ext>
            </a:extLst>
          </p:cNvPr>
          <p:cNvSpPr>
            <a:spLocks noChangeAspect="1"/>
          </p:cNvSpPr>
          <p:nvPr/>
        </p:nvSpPr>
        <p:spPr>
          <a:xfrm>
            <a:off x="3363094" y="2570595"/>
            <a:ext cx="1350499" cy="1350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Position Description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690A35-B457-072D-EA34-F413FAB42A1B}"/>
              </a:ext>
            </a:extLst>
          </p:cNvPr>
          <p:cNvSpPr>
            <a:spLocks noChangeAspect="1"/>
          </p:cNvSpPr>
          <p:nvPr/>
        </p:nvSpPr>
        <p:spPr>
          <a:xfrm>
            <a:off x="9495692" y="2570597"/>
            <a:ext cx="1350499" cy="1350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Recognition &amp; Awards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D6027E-0FC3-8539-5D1B-D7E2178E0409}"/>
              </a:ext>
            </a:extLst>
          </p:cNvPr>
          <p:cNvSpPr/>
          <p:nvPr/>
        </p:nvSpPr>
        <p:spPr>
          <a:xfrm>
            <a:off x="4250025" y="6177572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2431F-4C89-F446-ABD5-7AFBBA60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5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A15775E-F727-7B30-0520-F37A646D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Language Matters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A14181-8CFB-F313-E308-51CD13AD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6" y="2407693"/>
            <a:ext cx="3243942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AD56A-1840-BEE9-A0B5-7E130FF61975}"/>
              </a:ext>
            </a:extLst>
          </p:cNvPr>
          <p:cNvSpPr txBox="1"/>
          <p:nvPr/>
        </p:nvSpPr>
        <p:spPr>
          <a:xfrm>
            <a:off x="1025077" y="4282659"/>
            <a:ext cx="245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Societal impact / public impact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BF3F37-E30A-6313-303E-BF5BC827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84" y="2437108"/>
            <a:ext cx="3499556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B569AA-ACA2-5C36-9DA5-C627921A7E5D}"/>
              </a:ext>
            </a:extLst>
          </p:cNvPr>
          <p:cNvSpPr txBox="1"/>
          <p:nvPr/>
        </p:nvSpPr>
        <p:spPr>
          <a:xfrm>
            <a:off x="4887624" y="4438499"/>
            <a:ext cx="24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Innovation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F6B451-A2E1-C5B6-3B95-DB3E1712C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617" y="2427066"/>
            <a:ext cx="3680749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E13FF8-0777-7D8D-84F3-A79AC9BE2B5C}"/>
              </a:ext>
            </a:extLst>
          </p:cNvPr>
          <p:cNvSpPr txBox="1"/>
          <p:nvPr/>
        </p:nvSpPr>
        <p:spPr>
          <a:xfrm>
            <a:off x="8750171" y="4425171"/>
            <a:ext cx="24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Inclusive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8BCB9-4650-87A3-96AF-134577579B53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2431F-4C89-F446-ABD5-7AFBBA60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6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623CF3-BE98-29D1-881C-10476BAF7C7E}"/>
              </a:ext>
            </a:extLst>
          </p:cNvPr>
          <p:cNvSpPr>
            <a:spLocks noChangeAspect="1"/>
          </p:cNvSpPr>
          <p:nvPr/>
        </p:nvSpPr>
        <p:spPr>
          <a:xfrm>
            <a:off x="5470620" y="1295320"/>
            <a:ext cx="1681957" cy="16819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Academy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5E7371-631C-735D-BDDA-29B9CAE54E16}"/>
              </a:ext>
            </a:extLst>
          </p:cNvPr>
          <p:cNvSpPr>
            <a:spLocks noChangeAspect="1"/>
          </p:cNvSpPr>
          <p:nvPr/>
        </p:nvSpPr>
        <p:spPr>
          <a:xfrm>
            <a:off x="3694382" y="3784145"/>
            <a:ext cx="1828800" cy="18288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University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1385E5-01F4-80C3-96E1-0C39EEF6B75B}"/>
              </a:ext>
            </a:extLst>
          </p:cNvPr>
          <p:cNvSpPr/>
          <p:nvPr/>
        </p:nvSpPr>
        <p:spPr>
          <a:xfrm>
            <a:off x="6944754" y="3670087"/>
            <a:ext cx="1828800" cy="18288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 Public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DFAFE8-318D-7733-EA4B-275D44D078FB}"/>
              </a:ext>
            </a:extLst>
          </p:cNvPr>
          <p:cNvCxnSpPr>
            <a:cxnSpLocks/>
          </p:cNvCxnSpPr>
          <p:nvPr/>
        </p:nvCxnSpPr>
        <p:spPr>
          <a:xfrm flipV="1">
            <a:off x="5132256" y="2939085"/>
            <a:ext cx="676727" cy="769194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BF8B0C-6F7A-091F-2BB6-E3484CABB067}"/>
              </a:ext>
            </a:extLst>
          </p:cNvPr>
          <p:cNvCxnSpPr>
            <a:cxnSpLocks/>
          </p:cNvCxnSpPr>
          <p:nvPr/>
        </p:nvCxnSpPr>
        <p:spPr>
          <a:xfrm flipV="1">
            <a:off x="5671367" y="4786350"/>
            <a:ext cx="1238582" cy="13450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226B279-094B-2B4D-F54A-6EA63609F32A}"/>
              </a:ext>
            </a:extLst>
          </p:cNvPr>
          <p:cNvCxnSpPr>
            <a:cxnSpLocks/>
          </p:cNvCxnSpPr>
          <p:nvPr/>
        </p:nvCxnSpPr>
        <p:spPr>
          <a:xfrm flipH="1" flipV="1">
            <a:off x="6762382" y="2961313"/>
            <a:ext cx="676727" cy="769194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8A15775E-F727-7B30-0520-F37A646D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Aligning Values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BB526F4-8738-130F-4FB9-1091D120CAA0}"/>
              </a:ext>
            </a:extLst>
          </p:cNvPr>
          <p:cNvSpPr>
            <a:spLocks noChangeAspect="1"/>
          </p:cNvSpPr>
          <p:nvPr/>
        </p:nvSpPr>
        <p:spPr>
          <a:xfrm>
            <a:off x="3629608" y="1375560"/>
            <a:ext cx="1554480" cy="15544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Acquiring Knowledge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AA29B1-D7CC-89FF-F66B-6460EE6CAA7F}"/>
              </a:ext>
            </a:extLst>
          </p:cNvPr>
          <p:cNvSpPr>
            <a:spLocks noChangeAspect="1"/>
          </p:cNvSpPr>
          <p:nvPr/>
        </p:nvSpPr>
        <p:spPr>
          <a:xfrm>
            <a:off x="2011886" y="2939085"/>
            <a:ext cx="1554480" cy="15544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Prestige &amp; Recognition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84EEE0-93F8-C0B0-9732-DEBC7F1E85A2}"/>
              </a:ext>
            </a:extLst>
          </p:cNvPr>
          <p:cNvSpPr>
            <a:spLocks noChangeAspect="1"/>
          </p:cNvSpPr>
          <p:nvPr/>
        </p:nvSpPr>
        <p:spPr>
          <a:xfrm>
            <a:off x="5504895" y="3060217"/>
            <a:ext cx="1554480" cy="155448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elvetica" pitchFamily="2" charset="0"/>
              </a:rPr>
              <a:t>Societal Impact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1F211E-D4A5-4401-0AB9-38D17CE98B9F}"/>
              </a:ext>
            </a:extLst>
          </p:cNvPr>
          <p:cNvSpPr>
            <a:spLocks noChangeAspect="1"/>
          </p:cNvSpPr>
          <p:nvPr/>
        </p:nvSpPr>
        <p:spPr>
          <a:xfrm>
            <a:off x="8869888" y="2841366"/>
            <a:ext cx="1554480" cy="15544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Economic Impact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F3600F-0E96-F92E-9D97-AACFF620A1D7}"/>
              </a:ext>
            </a:extLst>
          </p:cNvPr>
          <p:cNvSpPr>
            <a:spLocks noChangeAspect="1"/>
          </p:cNvSpPr>
          <p:nvPr/>
        </p:nvSpPr>
        <p:spPr>
          <a:xfrm>
            <a:off x="7527183" y="1375560"/>
            <a:ext cx="1554480" cy="15544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Career Preparation &amp; Resiliency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8F710B-A3ED-1EA3-0238-FE76CFC5BE9D}"/>
              </a:ext>
            </a:extLst>
          </p:cNvPr>
          <p:cNvSpPr>
            <a:spLocks noChangeAspect="1"/>
          </p:cNvSpPr>
          <p:nvPr/>
        </p:nvSpPr>
        <p:spPr>
          <a:xfrm>
            <a:off x="5557987" y="5008034"/>
            <a:ext cx="1554480" cy="15544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Return on Investment (ROI)</a:t>
            </a:r>
          </a:p>
        </p:txBody>
      </p:sp>
    </p:spTree>
    <p:extLst>
      <p:ext uri="{BB962C8B-B14F-4D97-AF65-F5344CB8AC3E}">
        <p14:creationId xmlns:p14="http://schemas.microsoft.com/office/powerpoint/2010/main" val="10636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73EB-3450-384D-888B-0DE6C22C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Breadth of I&amp;E Impact</a:t>
            </a:r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42FE4-40C8-834C-B4AB-D1FA19A8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A755E4-4A7F-9149-828B-D7FF4DCBF5BB}"/>
              </a:ext>
            </a:extLst>
          </p:cNvPr>
          <p:cNvSpPr/>
          <p:nvPr/>
        </p:nvSpPr>
        <p:spPr>
          <a:xfrm>
            <a:off x="9108194" y="3063026"/>
            <a:ext cx="2245606" cy="2246141"/>
          </a:xfrm>
          <a:prstGeom prst="ellipse">
            <a:avLst/>
          </a:prstGeom>
          <a:solidFill>
            <a:srgbClr val="FF7E7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en-US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139372-A737-104A-A822-1A7525A38446}"/>
              </a:ext>
            </a:extLst>
          </p:cNvPr>
          <p:cNvSpPr/>
          <p:nvPr/>
        </p:nvSpPr>
        <p:spPr>
          <a:xfrm>
            <a:off x="7339813" y="3063026"/>
            <a:ext cx="2245606" cy="2246141"/>
          </a:xfrm>
          <a:prstGeom prst="ellipse">
            <a:avLst/>
          </a:prstGeom>
          <a:solidFill>
            <a:srgbClr val="0096FF">
              <a:alpha val="5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endParaRPr lang="en-US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A9AC6A-75B2-5540-9A4B-0526EE50F239}"/>
              </a:ext>
            </a:extLst>
          </p:cNvPr>
          <p:cNvSpPr/>
          <p:nvPr/>
        </p:nvSpPr>
        <p:spPr>
          <a:xfrm>
            <a:off x="8243943" y="1711822"/>
            <a:ext cx="2245606" cy="2246141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45822-FAD6-D143-8490-65CA1C67433A}"/>
              </a:ext>
            </a:extLst>
          </p:cNvPr>
          <p:cNvSpPr txBox="1"/>
          <p:nvPr/>
        </p:nvSpPr>
        <p:spPr>
          <a:xfrm>
            <a:off x="793188" y="1617581"/>
            <a:ext cx="6094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I&amp;E-impact can occur in </a:t>
            </a:r>
            <a:r>
              <a:rPr lang="en-US" sz="2400" b="1" dirty="0">
                <a:latin typeface="Helvetica" pitchFamily="2" charset="0"/>
              </a:rPr>
              <a:t>all</a:t>
            </a:r>
            <a:r>
              <a:rPr lang="en-US" sz="2400" dirty="0">
                <a:latin typeface="Helvetica" pitchFamily="2" charset="0"/>
              </a:rPr>
              <a:t> areas – not just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PTIE recommendations focus in valuing I&amp;E within each all three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PTIE embraces a broad interpretation of I&amp;E to ensure that the effort is inclusive across the institution and academic disciplines, including the arts and humanities.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5A602E-3BF3-B3D9-B25B-C30469C0C6A7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75DC-8E17-1341-82E6-D5199BE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Supporting the Pursuit of Knowledge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41AEF-F5A9-0843-B4A0-E2516FD3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>
                <a:latin typeface="Helvetica" pitchFamily="2" charset="0"/>
              </a:rPr>
              <a:pPr/>
              <a:t>8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0C30F-1AB0-4A49-9ED3-F868431A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0" y="1690688"/>
            <a:ext cx="1702676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FF373-F0A5-D94F-995E-D7D7EE14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8" y="4142038"/>
            <a:ext cx="1828800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FF8482-07FD-D349-B84C-0DBFCBF881DA}"/>
              </a:ext>
            </a:extLst>
          </p:cNvPr>
          <p:cNvSpPr txBox="1"/>
          <p:nvPr/>
        </p:nvSpPr>
        <p:spPr>
          <a:xfrm>
            <a:off x="2563678" y="1820258"/>
            <a:ext cx="260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Pursuit of knowledge is a core value of universities.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465F-FFB4-D440-B8CF-BB9172384C02}"/>
              </a:ext>
            </a:extLst>
          </p:cNvPr>
          <p:cNvSpPr txBox="1"/>
          <p:nvPr/>
        </p:nvSpPr>
        <p:spPr>
          <a:xfrm>
            <a:off x="2639114" y="4460385"/>
            <a:ext cx="258990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Helvetica"/>
                <a:cs typeface="Helvetica"/>
              </a:rPr>
              <a:t>This freedom enables discovery.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45C744-E7D2-D946-AC0E-BB0DB7F2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46" y="1690688"/>
            <a:ext cx="18288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653EA1-788D-0840-A80F-80497EF1CF93}"/>
              </a:ext>
            </a:extLst>
          </p:cNvPr>
          <p:cNvSpPr txBox="1"/>
          <p:nvPr/>
        </p:nvSpPr>
        <p:spPr>
          <a:xfrm>
            <a:off x="8224238" y="1895424"/>
            <a:ext cx="332994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Helvetica"/>
                <a:cs typeface="Helvetica"/>
              </a:rPr>
              <a:t>I&amp;E-informed research should be valued the same as other areas.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9AE1C3-9AC8-4840-95CF-881738C9A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406" y="4142038"/>
            <a:ext cx="282448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FCFA2A-9AB9-5542-B1C7-C69AB4ACA347}"/>
              </a:ext>
            </a:extLst>
          </p:cNvPr>
          <p:cNvSpPr txBox="1"/>
          <p:nvPr/>
        </p:nvSpPr>
        <p:spPr>
          <a:xfrm>
            <a:off x="8174091" y="4460385"/>
            <a:ext cx="366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Current paradigm for I&amp;E </a:t>
            </a:r>
            <a:r>
              <a:rPr lang="en-US" sz="2400" b="1" dirty="0">
                <a:latin typeface="Helvetica" pitchFamily="2" charset="0"/>
              </a:rPr>
              <a:t>retards</a:t>
            </a:r>
            <a:r>
              <a:rPr lang="en-US" sz="2400" dirty="0">
                <a:latin typeface="Helvetica" pitchFamily="2" charset="0"/>
              </a:rPr>
              <a:t> (not protects) the pursuit of knowledge.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34135F-0A37-EDC3-760A-6C66EF62B865}"/>
              </a:ext>
            </a:extLst>
          </p:cNvPr>
          <p:cNvSpPr/>
          <p:nvPr/>
        </p:nvSpPr>
        <p:spPr>
          <a:xfrm>
            <a:off x="4010526" y="6176963"/>
            <a:ext cx="417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ptie.org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AAEA-A395-7B4E-8619-A3751915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4405"/>
                </a:solidFill>
                <a:latin typeface="Helvetica" pitchFamily="2" charset="0"/>
              </a:rPr>
              <a:t>Publications on PTIE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26917-9DFE-FA40-B417-764042A2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E97A0E7-7046-AD4F-A7A1-AB2648942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403045"/>
              </p:ext>
            </p:extLst>
          </p:nvPr>
        </p:nvGraphicFramePr>
        <p:xfrm>
          <a:off x="838200" y="1330325"/>
          <a:ext cx="10515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4096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9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PTIE Recommendations: “Expanding Promotion and Tenure Guidelines to Inclusively Recognize Innovation and Entrepreneurial Impact.” (</a:t>
                      </a:r>
                      <a:r>
                        <a:rPr lang="en-US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US" sz="17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ir.library.oregonstate.edu</a:t>
                      </a:r>
                      <a:r>
                        <a:rPr lang="en-US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/concern/defaults/jw827k251)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3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Carter, R. G.; 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Mundorff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K.;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Risien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J.;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Bouwma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-Gearhart, J.; 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Bratsch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-Prince, D.; Brown, S. A.,  Campbell, A. L.; Hartman, J. C.; 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Hasemann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C. A.; Hollenbeck, P. J.;  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Lupiani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B.; McCarty, O. J. T.; McClure, I. D.; 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Mealey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K.; Mimura, C.; Romero, A. J.; 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Sztajn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P.; Van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Egeren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L. "Innovation, entrepreneurship, promotion, and tenure." 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Science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2021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373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1312-1314 (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DOI: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10.1126/science.abj2098).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6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Bouwma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-Gearhart, J.; Lenhart, C.; Carter, R.;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Mundorff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K.; Cho, H.;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Knoch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J. Inclusively Recognizing Faculty Innovation and Entrepreneurship Impact within Promotion and Tenure Considerations. 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J. Open </a:t>
                      </a:r>
                      <a:r>
                        <a:rPr lang="en-US" sz="18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Innov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Technol. Mark. Complex.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2021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182 (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DOI: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10.3390/joitmc7030182)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5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Bouwma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-Gearhart, J.; Carter, R. 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Mundorff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K.  "A Call For Promoting Faculty Innovation and Entrepreneurship." 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Change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2021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53 (2)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 18-24 (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DOI: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10.1080/00091383.2021.1883973)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503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4BC1EB-2169-1642-A9D9-7AB00A55158A}"/>
              </a:ext>
            </a:extLst>
          </p:cNvPr>
          <p:cNvSpPr txBox="1"/>
          <p:nvPr/>
        </p:nvSpPr>
        <p:spPr>
          <a:xfrm>
            <a:off x="1822450" y="5907405"/>
            <a:ext cx="8547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DC4405"/>
                </a:solidFill>
                <a:latin typeface="Helvetica" pitchFamily="2" charset="0"/>
              </a:rPr>
              <a:t>Significant additional content is available on the </a:t>
            </a:r>
            <a:r>
              <a:rPr lang="en-US" i="1" dirty="0" err="1">
                <a:solidFill>
                  <a:srgbClr val="DC4405"/>
                </a:solidFill>
                <a:latin typeface="Helvetica" pitchFamily="2" charset="0"/>
              </a:rPr>
              <a:t>ptie.org</a:t>
            </a:r>
            <a:r>
              <a:rPr lang="en-US" i="1" dirty="0">
                <a:solidFill>
                  <a:srgbClr val="DC4405"/>
                </a:solidFill>
                <a:latin typeface="Helvetica" pitchFamily="2" charset="0"/>
              </a:rPr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301937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U RGB 2018">
      <a:dk1>
        <a:sysClr val="windowText" lastClr="000000"/>
      </a:dk1>
      <a:lt1>
        <a:sysClr val="window" lastClr="FFFFFF"/>
      </a:lt1>
      <a:dk2>
        <a:srgbClr val="8E9089"/>
      </a:dk2>
      <a:lt2>
        <a:srgbClr val="B7A99A"/>
      </a:lt2>
      <a:accent1>
        <a:srgbClr val="D73F0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C4D6A4"/>
      </a:hlink>
      <a:folHlink>
        <a:srgbClr val="7A6855"/>
      </a:folHlink>
    </a:clrScheme>
    <a:fontScheme name="Oregon State Fonts">
      <a:majorFont>
        <a:latin typeface="Stratum2 Black"/>
        <a:ea typeface=""/>
        <a:cs typeface=""/>
      </a:majorFont>
      <a:minorFont>
        <a:latin typeface="Kiev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-brand_fonts" id="{B16C2C15-9AD1-B940-8C11-4BAA75C206BC}" vid="{6FADB13D-0780-3E45-AB4C-D2EC804FA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Presentation_template-brand_fonts</Template>
  <TotalTime>4828</TotalTime>
  <Words>1488</Words>
  <Application>Microsoft Macintosh PowerPoint</Application>
  <PresentationFormat>Widescreen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Gill Sans MT</vt:lpstr>
      <vt:lpstr>Helvetica</vt:lpstr>
      <vt:lpstr>KievitPro-Regular</vt:lpstr>
      <vt:lpstr>Stratum2 Bold</vt:lpstr>
      <vt:lpstr>Office Theme</vt:lpstr>
      <vt:lpstr>Valuing Innovation &amp; Entrepreneurship (I&amp;E) Impact for Faculty  </vt:lpstr>
      <vt:lpstr>What is the Promotion &amp; Tenure Innovation &amp; Entrepreneurship (PTIE) effort all about?</vt:lpstr>
      <vt:lpstr>Intent of this Effort</vt:lpstr>
      <vt:lpstr>Promotion &amp; Tenure (P&amp;T) is the Fulcrum</vt:lpstr>
      <vt:lpstr>Language Matters</vt:lpstr>
      <vt:lpstr>Aligning Values</vt:lpstr>
      <vt:lpstr>Breadth of I&amp;E Impact</vt:lpstr>
      <vt:lpstr>Supporting the Pursuit of Knowledge</vt:lpstr>
      <vt:lpstr>Publications on PTIE Work</vt:lpstr>
      <vt:lpstr>1. University-Wide Language  </vt:lpstr>
      <vt:lpstr>2. I&amp;E Metrics in Teaching, Research &amp; Service</vt:lpstr>
      <vt:lpstr>3. I&amp;E Text for Evaluation Criterion </vt:lpstr>
      <vt:lpstr>4. Process Reforms</vt:lpstr>
      <vt:lpstr>Core Recommendations </vt:lpstr>
      <vt:lpstr>Early Steps to Support Culture Change</vt:lpstr>
      <vt:lpstr>Early Steps to Support Culture Change</vt:lpstr>
      <vt:lpstr>What’s Next for PTIE</vt:lpstr>
      <vt:lpstr>Resources Available</vt:lpstr>
      <vt:lpstr>Questions?</vt:lpstr>
      <vt:lpstr>PowerPoint Presentation</vt:lpstr>
      <vt:lpstr>Perspective Matters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Carter, Rich</cp:lastModifiedBy>
  <cp:revision>109</cp:revision>
  <dcterms:created xsi:type="dcterms:W3CDTF">2019-10-07T20:57:28Z</dcterms:created>
  <dcterms:modified xsi:type="dcterms:W3CDTF">2025-03-18T21:35:04Z</dcterms:modified>
</cp:coreProperties>
</file>